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6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466" r:id="rId12"/>
    <p:sldId id="326" r:id="rId13"/>
    <p:sldId id="416" r:id="rId14"/>
    <p:sldId id="386" r:id="rId15"/>
    <p:sldId id="448" r:id="rId16"/>
    <p:sldId id="451" r:id="rId17"/>
    <p:sldId id="394" r:id="rId18"/>
    <p:sldId id="453" r:id="rId19"/>
    <p:sldId id="449" r:id="rId20"/>
    <p:sldId id="452" r:id="rId21"/>
    <p:sldId id="387" r:id="rId22"/>
    <p:sldId id="417" r:id="rId23"/>
    <p:sldId id="454" r:id="rId24"/>
    <p:sldId id="398" r:id="rId25"/>
    <p:sldId id="388" r:id="rId26"/>
    <p:sldId id="456" r:id="rId27"/>
    <p:sldId id="400" r:id="rId28"/>
    <p:sldId id="415" r:id="rId29"/>
    <p:sldId id="390" r:id="rId30"/>
    <p:sldId id="391" r:id="rId31"/>
    <p:sldId id="457" r:id="rId32"/>
    <p:sldId id="418" r:id="rId33"/>
    <p:sldId id="408" r:id="rId34"/>
    <p:sldId id="459" r:id="rId35"/>
    <p:sldId id="460" r:id="rId36"/>
    <p:sldId id="461" r:id="rId37"/>
    <p:sldId id="462" r:id="rId38"/>
    <p:sldId id="463" r:id="rId39"/>
    <p:sldId id="464" r:id="rId40"/>
    <p:sldId id="419" r:id="rId41"/>
    <p:sldId id="410" r:id="rId42"/>
    <p:sldId id="411" r:id="rId43"/>
    <p:sldId id="406" r:id="rId44"/>
    <p:sldId id="333" r:id="rId4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9517" autoAdjust="0"/>
  </p:normalViewPr>
  <p:slideViewPr>
    <p:cSldViewPr snapToGrid="0">
      <p:cViewPr varScale="1">
        <p:scale>
          <a:sx n="51" d="100"/>
          <a:sy n="51" d="100"/>
        </p:scale>
        <p:origin x="696" y="120"/>
      </p:cViewPr>
      <p:guideLst>
        <p:guide orient="horz" pos="4320"/>
        <p:guide pos="76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2/6/2022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10</a:t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万事开头难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r>
              <a:rPr lang="zh-CN" altLang="en-US" dirty="0"/>
              <a:t>值得一提：</a:t>
            </a:r>
            <a:r>
              <a:rPr lang="en-US" altLang="zh-CN" dirty="0"/>
              <a:t>load </a:t>
            </a:r>
            <a:r>
              <a:rPr lang="zh-CN" altLang="en-US" dirty="0"/>
              <a:t>不能算初始化流程啊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下一步，绘制模型</a:t>
            </a:r>
          </a:p>
          <a:p>
            <a:endParaRPr lang="zh-CN" altLang="en-US" dirty="0"/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先确立目标：作业</a:t>
            </a:r>
          </a:p>
          <a:p>
            <a:r>
              <a:rPr lang="zh-CN" altLang="en-US" dirty="0"/>
              <a:t>围绕如何搭建框架去阐述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方便控制</a:t>
            </a:r>
          </a:p>
          <a:p>
            <a:r>
              <a:rPr lang="zh-CN" altLang="en-US" dirty="0"/>
              <a:t>原则上说，只依赖</a:t>
            </a:r>
            <a:r>
              <a:rPr lang="en-US" altLang="zh-CN" dirty="0"/>
              <a:t>windows </a:t>
            </a:r>
            <a:r>
              <a:rPr lang="zh-CN" altLang="en-US" dirty="0"/>
              <a:t>的</a:t>
            </a:r>
            <a:r>
              <a:rPr lang="en-US" altLang="zh-CN" dirty="0"/>
              <a:t>message</a:t>
            </a:r>
            <a:r>
              <a:rPr lang="zh-CN" altLang="en-US" dirty="0"/>
              <a:t>机制获取消息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简单做一下 对上面</a:t>
            </a:r>
            <a:r>
              <a:rPr lang="en-US" altLang="zh-CN" dirty="0"/>
              <a:t>Game</a:t>
            </a:r>
            <a:r>
              <a:rPr lang="zh-CN" altLang="en-US" dirty="0"/>
              <a:t>循环的小结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剪裁， 剔除</a:t>
            </a:r>
            <a:endParaRPr lang="en-US" altLang="zh-CN" dirty="0"/>
          </a:p>
          <a:p>
            <a:r>
              <a:rPr lang="zh-CN" altLang="en-US" dirty="0"/>
              <a:t>这块 赵帅第一节介绍</a:t>
            </a:r>
            <a:r>
              <a:rPr lang="en-US" altLang="zh-CN" dirty="0" err="1"/>
              <a:t>RenderPipline</a:t>
            </a:r>
            <a:r>
              <a:rPr lang="zh-CN" altLang="en-US" dirty="0"/>
              <a:t>说过，可以帮着回顾一下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简单提一嘴</a:t>
            </a:r>
            <a:r>
              <a:rPr lang="en-US" altLang="zh-CN" dirty="0" err="1"/>
              <a:t>RenderDoc</a:t>
            </a:r>
            <a:r>
              <a:rPr lang="zh-CN" altLang="en-US" dirty="0"/>
              <a:t>是干啥的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看一眼作业， 对比上节课的</a:t>
            </a:r>
            <a:r>
              <a:rPr lang="en-US" altLang="zh-CN" dirty="0"/>
              <a:t>dx12</a:t>
            </a:r>
            <a:r>
              <a:rPr lang="zh-CN" altLang="en-US" dirty="0"/>
              <a:t>，讲解算不算一个引擎框架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在讲多线程之前先回顾几个概念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需要布置相关 预习，在这里有提问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先通过一个图 简单介绍下 什么是线程、什么是进程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进程：有独立的代码和数据空间</a:t>
            </a:r>
            <a:r>
              <a:rPr lang="en-US" altLang="zh-CN" dirty="0"/>
              <a:t>, </a:t>
            </a:r>
            <a:r>
              <a:rPr lang="zh-CN" altLang="en-US" dirty="0"/>
              <a:t>我们叫 进程上下文，通常包含多个线程</a:t>
            </a:r>
            <a:endParaRPr lang="en-US" altLang="zh-CN" dirty="0"/>
          </a:p>
          <a:p>
            <a:r>
              <a:rPr lang="zh-CN" altLang="en-US" dirty="0"/>
              <a:t>线程：共享代码和数据空间，线程有自己独立的运行栈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线程的创建：</a:t>
            </a:r>
            <a:r>
              <a:rPr lang="en-US" altLang="zh-CN" dirty="0"/>
              <a:t>include &lt;thread&gt; </a:t>
            </a:r>
            <a:r>
              <a:rPr lang="zh-CN" altLang="en-US" dirty="0"/>
              <a:t>直接声明一个 </a:t>
            </a:r>
            <a:r>
              <a:rPr lang="en-US" altLang="zh-CN" dirty="0"/>
              <a:t>thread</a:t>
            </a:r>
            <a:r>
              <a:rPr lang="zh-CN" altLang="en-US" dirty="0"/>
              <a:t>对应， 可以绑定函数， 对象或者 </a:t>
            </a:r>
            <a:r>
              <a:rPr lang="en-US" altLang="zh-CN" dirty="0"/>
              <a:t>lambda</a:t>
            </a:r>
          </a:p>
          <a:p>
            <a:r>
              <a:rPr lang="en-US" altLang="zh-CN" dirty="0"/>
              <a:t>Join</a:t>
            </a:r>
            <a:r>
              <a:rPr lang="zh-CN" altLang="en-US" dirty="0"/>
              <a:t>和 </a:t>
            </a:r>
            <a:r>
              <a:rPr lang="en-US" altLang="zh-CN" dirty="0"/>
              <a:t>Detach</a:t>
            </a:r>
            <a:r>
              <a:rPr lang="zh-CN" altLang="en-US" dirty="0"/>
              <a:t>推荐使用 </a:t>
            </a:r>
            <a:r>
              <a:rPr lang="en-US" altLang="zh-CN" dirty="0"/>
              <a:t>Join,  Detach</a:t>
            </a:r>
            <a:r>
              <a:rPr lang="zh-CN" altLang="en-US" dirty="0"/>
              <a:t>意味着我们丧失了主线程的控制权， </a:t>
            </a:r>
            <a:r>
              <a:rPr lang="en-US" altLang="zh-CN" dirty="0"/>
              <a:t>return 0</a:t>
            </a:r>
            <a:r>
              <a:rPr lang="zh-CN" altLang="en-US" dirty="0"/>
              <a:t>了 代表进程即将退出了。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40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 要强调一下， 先理解一下概念， 没明白没关系，会跟下一张的示例串讲联系上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互斥锁：可以举个打印机的例子</a:t>
            </a:r>
            <a:endParaRPr lang="en-US" altLang="zh-CN" dirty="0"/>
          </a:p>
          <a:p>
            <a:r>
              <a:rPr lang="zh-CN" altLang="en-US" dirty="0"/>
              <a:t>条件变量：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3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切换到 代码示例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839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先提一下 第一部分的单线程我们又常叫主线程，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循环都是跑在主线程里的。</a:t>
            </a:r>
            <a:endParaRPr lang="en-US" altLang="zh-CN" dirty="0"/>
          </a:p>
          <a:p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循环，然后再延申到 </a:t>
            </a:r>
            <a:r>
              <a:rPr lang="en-US" altLang="zh-CN" dirty="0"/>
              <a:t>Game</a:t>
            </a:r>
            <a:r>
              <a:rPr lang="zh-CN" altLang="en-US" dirty="0"/>
              <a:t>线程和</a:t>
            </a:r>
            <a:r>
              <a:rPr lang="en-US" altLang="zh-CN" dirty="0"/>
              <a:t>Render</a:t>
            </a:r>
            <a:r>
              <a:rPr lang="zh-CN" altLang="en-US" dirty="0"/>
              <a:t>线程  </a:t>
            </a:r>
            <a:r>
              <a:rPr lang="en-US" altLang="zh-CN" dirty="0"/>
              <a:t>-&gt;</a:t>
            </a:r>
            <a:r>
              <a:rPr lang="zh-CN" altLang="en-US" dirty="0"/>
              <a:t>其实就是把之前单线程里 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循环的逻辑 放到单独线程执行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因为现在已经有一个 主线程了，所以只需要创建一个 渲染线程就可以了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一句话解释，然后在对图讲一下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85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736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42</a:t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为啥要讲框架</a:t>
            </a:r>
            <a:r>
              <a:rPr lang="en-US" altLang="zh-CN" dirty="0"/>
              <a:t>, </a:t>
            </a:r>
            <a:r>
              <a:rPr lang="zh-CN" altLang="en-US" dirty="0"/>
              <a:t>之前都用过引擎了，对使用熟悉，对底层陌生，需要深入了解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工具集：往往不随产品发布</a:t>
            </a:r>
          </a:p>
          <a:p>
            <a:r>
              <a:rPr lang="zh-CN" altLang="en-US" dirty="0"/>
              <a:t>模块框架：随产品发布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刚刚讲了，框架</a:t>
            </a:r>
            <a:r>
              <a:rPr lang="en-US" altLang="zh-CN" dirty="0"/>
              <a:t> </a:t>
            </a:r>
            <a:r>
              <a:rPr lang="zh-CN" altLang="en-US" dirty="0"/>
              <a:t>是什么</a:t>
            </a:r>
          </a:p>
          <a:p>
            <a:r>
              <a:rPr lang="zh-CN" altLang="en-US" dirty="0"/>
              <a:t>现在说，如何选择框架的形态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array</a:t>
            </a:r>
            <a:r>
              <a:rPr lang="zh-CN" altLang="en-US" dirty="0"/>
              <a:t>保存所有模块吗？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72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hyperlink" Target="https://zhuanlan.zhihu.com/p/7476789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56480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DxSample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Sample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496570"/>
            <a:ext cx="8077200" cy="2307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5" y="3022600"/>
            <a:ext cx="11927205" cy="8844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多线程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62869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线程、进程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线程的创建和启动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join</a:t>
            </a: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detach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C260B7-0E8A-489E-BCCA-AB521A9C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517" y="385199"/>
            <a:ext cx="11118997" cy="6472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C066EC-F2BD-4DFC-A762-271BF5E0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8088" y="7040815"/>
            <a:ext cx="6462712" cy="6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5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1028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(Mutex)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等价于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while(!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信号量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整数计数器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F847F71-DF5E-4F67-8ACF-BB9312E8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3954551"/>
            <a:ext cx="10595638" cy="53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8293648" cy="13476514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7078062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买票系统示例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R="0" lvl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多线程示例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30CC69-F5EB-46FD-9C84-B1554B028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789" y="2509475"/>
            <a:ext cx="14574211" cy="7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62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9338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概念区分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多线程渲染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9AAFC1-8C32-4D57-B428-65318E6B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499400"/>
            <a:ext cx="8387443" cy="4817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5450221"/>
            <a:ext cx="834400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055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如何实现简单的多线程同步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代码示例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多线程渲染举例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6115CB-FCEE-4B0F-9F4D-57DDF7E4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2486" cy="54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334445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3933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替换示例中的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while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，使用条件变量实现同步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使用条件变量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锁如何实现？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穿白色衣服的人&#10;&#10;中度可信度描述已自动生成">
            <a:extLst>
              <a:ext uri="{FF2B5EF4-FFF2-40B4-BE49-F238E27FC236}">
                <a16:creationId xmlns:a16="http://schemas.microsoft.com/office/drawing/2014/main" id="{9015B0A1-1758-4738-90D9-A61BDF8ED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214" y="1156607"/>
            <a:ext cx="11402786" cy="1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331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多线程渲染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0870"/>
            <a:ext cx="24436147" cy="8014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8415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状态同步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931" y="1658107"/>
            <a:ext cx="9011665" cy="108202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53901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5460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Uxxx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Fxxx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23" y="1684029"/>
            <a:ext cx="10366938" cy="105196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9190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ULevel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FSceneRenderer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将启动、循环、结束、资产管理等过程抽象为引擎内部功能。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9955" y="6712585"/>
            <a:ext cx="7348220" cy="5749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38ABC5C-D8CF-424B-B315-79A58B4C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681" y="2509475"/>
            <a:ext cx="14002319" cy="62433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833883-75E9-4B51-883C-6411FBF0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897" y="3295650"/>
            <a:ext cx="12400618" cy="6289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9BEE5C-E24A-406E-B34F-F93DB238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79" y="3666562"/>
            <a:ext cx="9295281" cy="21028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831705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highlight>
                  <a:srgbClr val="00FFFF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举例子</a:t>
            </a:r>
            <a:r>
              <a:rPr lang="en-US" altLang="zh-CN" b="0" dirty="0">
                <a:solidFill>
                  <a:srgbClr val="000000"/>
                </a:solidFill>
                <a:highlight>
                  <a:srgbClr val="00FFFF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UE </a:t>
            </a:r>
            <a:r>
              <a:rPr lang="zh-CN" altLang="en-US" b="0" dirty="0">
                <a:solidFill>
                  <a:srgbClr val="000000"/>
                </a:solidFill>
                <a:highlight>
                  <a:srgbClr val="00FFFF"/>
                </a:highlight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的框架是什么样的</a:t>
            </a: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831705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举例子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UE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的模块是什么样的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虚幻的模块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566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1628</Words>
  <Application>Microsoft Office PowerPoint</Application>
  <PresentationFormat>自定义</PresentationFormat>
  <Paragraphs>310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-apple-system</vt:lpstr>
      <vt:lpstr>方正姚体</vt:lpstr>
      <vt:lpstr>宋体</vt:lpstr>
      <vt:lpstr>微软雅黑</vt:lpstr>
      <vt:lpstr>微软雅黑 Light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Zheng</cp:lastModifiedBy>
  <cp:revision>1226</cp:revision>
  <dcterms:created xsi:type="dcterms:W3CDTF">2017-07-18T17:55:00Z</dcterms:created>
  <dcterms:modified xsi:type="dcterms:W3CDTF">2022-02-06T15:30:25Z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